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8B4DCC-0196-4214-AA65-C4AE6E9B4252}">
  <a:tblStyle styleId="{968B4DCC-0196-4214-AA65-C4AE6E9B42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fb00a8d18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fb00a8d18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fb00a8d18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fb00a8d18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Guys why do we have protection limit for fare class 35 here in the above slide ??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83b64bfc_5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83b64bfc_5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fb00a8d18_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fb00a8d18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044baaef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044baaef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044baaef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044baaef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fb00a8d18_5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fb00a8d18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fb00a8d18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fb00a8d18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fb00a8d1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fb00a8d1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ex. In high season, in general, demands will be high. Customers are more willing to adjust their WTP anyhow to buy the tickets. 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ex. In low season, customers are less willing to adjust their WTP. It is better to sell each seat at its expected price, rather than unifying it to the higher price. </a:t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b00a8d1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b00a8d1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fb00a8d18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fb00a8d18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fb00a8d18_5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fb00a8d18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b00a8d18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b00a8d18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b00a8d18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fb00a8d18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fb00a8d18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fb00a8d1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1" name="Google Shape;281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4" name="Google Shape;2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8" name="Google Shape;288;p1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5" name="Google Shape;295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8" name="Google Shape;29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300" name="Google Shape;300;p1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9" name="Google Shape;309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3" name="Google Shape;313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2" name="Google Shape;33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urveymonkey.co.uk/r/ZRYMRHC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.jpg"/><Relationship Id="rId9" Type="http://schemas.openxmlformats.org/officeDocument/2006/relationships/image" Target="../media/image14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15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6.jpg"/><Relationship Id="rId6" Type="http://schemas.openxmlformats.org/officeDocument/2006/relationships/image" Target="../media/image31.jpg"/><Relationship Id="rId7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leea.recherche.enac.fr/Enseignements/PricingRM2011.pdf" TargetMode="External"/><Relationship Id="rId4" Type="http://schemas.openxmlformats.org/officeDocument/2006/relationships/hyperlink" Target="https://en.wikipedia.org/wiki/Expected_marginal_seat_revenue" TargetMode="External"/><Relationship Id="rId5" Type="http://schemas.openxmlformats.org/officeDocument/2006/relationships/hyperlink" Target="https://edition.cnn.com/travel/article/airline-pricing-secrets/index.html" TargetMode="External"/><Relationship Id="rId6" Type="http://schemas.openxmlformats.org/officeDocument/2006/relationships/hyperlink" Target="https://www.news.com.au/travel/travel-advice/flights/remembering-the-ghosts-of-airlines-past/news-story/2a6255786d6c4facc9f33bb1092a10a3" TargetMode="External"/><Relationship Id="rId7" Type="http://schemas.openxmlformats.org/officeDocument/2006/relationships/hyperlink" Target="https://isis.tu-berlin.de/pluginfile.php/972736/mod_resource/content/2/07082018_Topic_Revenue_Management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keshik/tub-c6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ctrTitle"/>
          </p:nvPr>
        </p:nvSpPr>
        <p:spPr>
          <a:xfrm>
            <a:off x="2882475" y="1578400"/>
            <a:ext cx="5672100" cy="20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PRICING PROBLEM</a:t>
            </a:r>
            <a:endParaRPr/>
          </a:p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824000" y="3596300"/>
            <a:ext cx="50661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</a:t>
            </a:r>
            <a:r>
              <a:rPr lang="en-GB"/>
              <a:t>Decision Making for Business Operations TU Berlin Summer School 2018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Keshigeyan | Arturo | Nick | Rahul | Rafael | Ali</a:t>
            </a:r>
            <a:endParaRPr sz="1400"/>
          </a:p>
        </p:txBody>
      </p:sp>
      <p:sp>
        <p:nvSpPr>
          <p:cNvPr id="339" name="Google Shape;33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/>
          <p:nvPr>
            <p:ph type="title"/>
          </p:nvPr>
        </p:nvSpPr>
        <p:spPr>
          <a:xfrm>
            <a:off x="120625" y="1469575"/>
            <a:ext cx="81924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Mark Mustermann (data analyst): </a:t>
            </a:r>
            <a:r>
              <a:rPr b="0" lang="en-GB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Increasing the number of price points will reduce the revenue lost through consumers’ surplus. Hence the revenue is directly increased.</a:t>
            </a:r>
            <a:endParaRPr b="0"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Gabi Glamour (sales expert): </a:t>
            </a:r>
            <a:r>
              <a:rPr b="0" lang="en-GB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the EMSR to calculate the maximum expected seat value of each seat and interpret it as a minimal accepted fare and exclude the protection levels.</a:t>
            </a:r>
            <a:endParaRPr b="0"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Lazy Mike (nobody knows what he does in the company): </a:t>
            </a:r>
            <a:r>
              <a:rPr b="0" lang="en-GB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Propose a combination of both Marks and Gabis idea.</a:t>
            </a:r>
            <a:endParaRPr b="0"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400"/>
          </a:p>
        </p:txBody>
      </p:sp>
      <p:pic>
        <p:nvPicPr>
          <p:cNvPr descr="offset_comp_267026.jpg" id="411" name="Google Shape;411;p26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12" name="Google Shape;412;p26"/>
          <p:cNvSpPr txBox="1"/>
          <p:nvPr/>
        </p:nvSpPr>
        <p:spPr>
          <a:xfrm>
            <a:off x="1355900" y="344175"/>
            <a:ext cx="5001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latin typeface="Nunito"/>
                <a:ea typeface="Nunito"/>
                <a:cs typeface="Nunito"/>
                <a:sym typeface="Nunito"/>
              </a:rPr>
              <a:t>After receiving many proposals, Air Innovations have selected 3 proposals to be analysed:</a:t>
            </a:r>
            <a:endParaRPr b="1" sz="1800"/>
          </a:p>
        </p:txBody>
      </p:sp>
      <p:sp>
        <p:nvSpPr>
          <p:cNvPr id="413" name="Google Shape;41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00" y="422725"/>
            <a:ext cx="8363600" cy="44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7"/>
          <p:cNvSpPr/>
          <p:nvPr/>
        </p:nvSpPr>
        <p:spPr>
          <a:xfrm rot="1470226">
            <a:off x="3161325" y="3481707"/>
            <a:ext cx="1831451" cy="2041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type="title"/>
          </p:nvPr>
        </p:nvSpPr>
        <p:spPr>
          <a:xfrm>
            <a:off x="1303800" y="598575"/>
            <a:ext cx="7030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and Visualizations</a:t>
            </a:r>
            <a:endParaRPr/>
          </a:p>
        </p:txBody>
      </p:sp>
      <p:sp>
        <p:nvSpPr>
          <p:cNvPr id="426" name="Google Shape;426;p28"/>
          <p:cNvSpPr txBox="1"/>
          <p:nvPr/>
        </p:nvSpPr>
        <p:spPr>
          <a:xfrm>
            <a:off x="1070100" y="1167325"/>
            <a:ext cx="7003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Baseline Revenue Model: </a:t>
            </a:r>
            <a:endParaRPr b="1" sz="1900"/>
          </a:p>
        </p:txBody>
      </p:sp>
      <p:sp>
        <p:nvSpPr>
          <p:cNvPr id="427" name="Google Shape;427;p28"/>
          <p:cNvSpPr txBox="1"/>
          <p:nvPr/>
        </p:nvSpPr>
        <p:spPr>
          <a:xfrm>
            <a:off x="980125" y="1629325"/>
            <a:ext cx="30282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4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Fares = [100, 70, 50, 35]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Capacity = 100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 range = $25 - $550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graphicFrame>
        <p:nvGraphicFramePr>
          <p:cNvPr id="428" name="Google Shape;428;p28"/>
          <p:cNvGraphicFramePr/>
          <p:nvPr/>
        </p:nvGraphicFramePr>
        <p:xfrm>
          <a:off x="1070100" y="280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1404050"/>
                <a:gridCol w="1404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Fare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Protection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00" y="1240275"/>
            <a:ext cx="4868775" cy="3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/>
          <p:nvPr/>
        </p:nvSpPr>
        <p:spPr>
          <a:xfrm>
            <a:off x="5006938" y="4561200"/>
            <a:ext cx="32694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Maximum Revenue = $5065</a:t>
            </a:r>
            <a:endParaRPr/>
          </a:p>
        </p:txBody>
      </p:sp>
      <p:sp>
        <p:nvSpPr>
          <p:cNvPr id="431" name="Google Shape;431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type="title"/>
          </p:nvPr>
        </p:nvSpPr>
        <p:spPr>
          <a:xfrm>
            <a:off x="1108075" y="598700"/>
            <a:ext cx="70305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Bets !!!!!!!</a:t>
            </a:r>
            <a:endParaRPr/>
          </a:p>
        </p:txBody>
      </p:sp>
      <p:sp>
        <p:nvSpPr>
          <p:cNvPr id="437" name="Google Shape;437;p29"/>
          <p:cNvSpPr txBox="1"/>
          <p:nvPr>
            <p:ph idx="1" type="body"/>
          </p:nvPr>
        </p:nvSpPr>
        <p:spPr>
          <a:xfrm>
            <a:off x="2265725" y="23599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https://www.surveymonkey.co.uk/r/ZRYMRHC</a:t>
            </a:r>
            <a:endParaRPr sz="1800"/>
          </a:p>
        </p:txBody>
      </p:sp>
      <p:sp>
        <p:nvSpPr>
          <p:cNvPr id="438" name="Google Shape;438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9" name="Google Shape;4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213" y="1259600"/>
            <a:ext cx="5553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363" y="2817900"/>
            <a:ext cx="1967150" cy="19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46" name="Google Shape;446;p3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cxnSp>
        <p:nvCxnSpPr>
          <p:cNvPr id="447" name="Google Shape;447;p3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8" name="Google Shape;448;p30"/>
          <p:cNvSpPr txBox="1"/>
          <p:nvPr>
            <p:ph idx="1" type="body"/>
          </p:nvPr>
        </p:nvSpPr>
        <p:spPr>
          <a:xfrm>
            <a:off x="1274950" y="462600"/>
            <a:ext cx="70389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 Revenue Model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0"/>
          <p:cNvSpPr txBox="1"/>
          <p:nvPr>
            <p:ph idx="1" type="body"/>
          </p:nvPr>
        </p:nvSpPr>
        <p:spPr>
          <a:xfrm>
            <a:off x="1274950" y="919475"/>
            <a:ext cx="16572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 1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5635525" y="277725"/>
            <a:ext cx="33669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6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Fares = </a:t>
            </a:r>
            <a:r>
              <a:rPr lang="en-GB" sz="1600"/>
              <a:t>[220, 100, 70, 50, 45, 35]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Capacity = 100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 range = $25 - $550</a:t>
            </a:r>
            <a:endParaRPr/>
          </a:p>
        </p:txBody>
      </p:sp>
      <p:graphicFrame>
        <p:nvGraphicFramePr>
          <p:cNvPr id="451" name="Google Shape;451;p30"/>
          <p:cNvGraphicFramePr/>
          <p:nvPr/>
        </p:nvGraphicFramePr>
        <p:xfrm>
          <a:off x="5733350" y="1571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1338800"/>
                <a:gridCol w="1404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Fare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Protection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2" name="Google Shape;4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5" y="1370150"/>
            <a:ext cx="4980725" cy="29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0"/>
          <p:cNvSpPr txBox="1"/>
          <p:nvPr/>
        </p:nvSpPr>
        <p:spPr>
          <a:xfrm>
            <a:off x="924450" y="4318125"/>
            <a:ext cx="4628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Maximum Revenue = $9135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% Increase in Revenue compared to baseline = 80.36%</a:t>
            </a:r>
            <a:endParaRPr/>
          </a:p>
        </p:txBody>
      </p:sp>
      <p:sp>
        <p:nvSpPr>
          <p:cNvPr id="454" name="Google Shape;454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60" name="Google Shape;460;p3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cxnSp>
        <p:nvCxnSpPr>
          <p:cNvPr id="461" name="Google Shape;461;p3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2" name="Google Shape;462;p31"/>
          <p:cNvSpPr txBox="1"/>
          <p:nvPr>
            <p:ph idx="1" type="body"/>
          </p:nvPr>
        </p:nvSpPr>
        <p:spPr>
          <a:xfrm>
            <a:off x="1274950" y="462600"/>
            <a:ext cx="70389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Marks Revenue Model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1"/>
          <p:cNvSpPr txBox="1"/>
          <p:nvPr>
            <p:ph idx="1" type="body"/>
          </p:nvPr>
        </p:nvSpPr>
        <p:spPr>
          <a:xfrm>
            <a:off x="1274950" y="919475"/>
            <a:ext cx="16572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 2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4769825" y="277725"/>
            <a:ext cx="42324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8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Fares = </a:t>
            </a:r>
            <a:r>
              <a:rPr lang="en-GB" sz="1600"/>
              <a:t>[400, 220, 150, 120, 90, 85, 50, 45]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Capacity = 100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 range = $25 - $550</a:t>
            </a:r>
            <a:endParaRPr/>
          </a:p>
        </p:txBody>
      </p:sp>
      <p:graphicFrame>
        <p:nvGraphicFramePr>
          <p:cNvPr id="465" name="Google Shape;465;p31"/>
          <p:cNvGraphicFramePr/>
          <p:nvPr/>
        </p:nvGraphicFramePr>
        <p:xfrm>
          <a:off x="5571000" y="1495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1338800"/>
                <a:gridCol w="1404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Fare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Protection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6" name="Google Shape;466;p31"/>
          <p:cNvSpPr txBox="1"/>
          <p:nvPr/>
        </p:nvSpPr>
        <p:spPr>
          <a:xfrm>
            <a:off x="543775" y="4372400"/>
            <a:ext cx="4802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Maximum Revenue = $17935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% Increase in Revenue compared to baseline = 254.1%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% Increase in Revenue compared to attempt 1 = 96.33%</a:t>
            </a:r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5" y="1446575"/>
            <a:ext cx="5034750" cy="2871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2"/>
          <p:cNvSpPr txBox="1"/>
          <p:nvPr>
            <p:ph type="title"/>
          </p:nvPr>
        </p:nvSpPr>
        <p:spPr>
          <a:xfrm>
            <a:off x="1303800" y="499875"/>
            <a:ext cx="4716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Gabis Revenue Model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32"/>
          <p:cNvPicPr preferRelativeResize="0"/>
          <p:nvPr/>
        </p:nvPicPr>
        <p:blipFill rotWithShape="1">
          <a:blip r:embed="rId3">
            <a:alphaModFix/>
          </a:blip>
          <a:srcRect b="0" l="1510" r="-1510" t="0"/>
          <a:stretch/>
        </p:blipFill>
        <p:spPr>
          <a:xfrm>
            <a:off x="2128475" y="1322850"/>
            <a:ext cx="5637050" cy="3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/>
        </p:nvSpPr>
        <p:spPr>
          <a:xfrm>
            <a:off x="1873325" y="965475"/>
            <a:ext cx="6543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4, Fares = [100, 70, 50, 35], Capacity = 100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76" name="Google Shape;476;p32"/>
          <p:cNvSpPr txBox="1"/>
          <p:nvPr/>
        </p:nvSpPr>
        <p:spPr>
          <a:xfrm>
            <a:off x="788200" y="4611775"/>
            <a:ext cx="831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Maximum Revenue = </a:t>
            </a:r>
            <a:r>
              <a:rPr lang="en-GB" sz="1600">
                <a:highlight>
                  <a:srgbClr val="FFFFFF"/>
                </a:highlight>
              </a:rPr>
              <a:t>3759.5,   % Increase in Revenue compared to baseline = -25.8 %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77" name="Google Shape;477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 txBox="1"/>
          <p:nvPr>
            <p:ph type="title"/>
          </p:nvPr>
        </p:nvSpPr>
        <p:spPr>
          <a:xfrm>
            <a:off x="1303800" y="511750"/>
            <a:ext cx="35964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‘Lazy’ </a:t>
            </a:r>
            <a:r>
              <a:rPr lang="en-GB" sz="1900">
                <a:latin typeface="Arial"/>
                <a:ea typeface="Arial"/>
                <a:cs typeface="Arial"/>
                <a:sym typeface="Arial"/>
              </a:rPr>
              <a:t>Mike’s Revenue Model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1258875"/>
            <a:ext cx="4590075" cy="3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 txBox="1"/>
          <p:nvPr/>
        </p:nvSpPr>
        <p:spPr>
          <a:xfrm>
            <a:off x="5454250" y="423200"/>
            <a:ext cx="32319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6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Fares = [220, 100, 70, 50, 45, 35]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Capacity = 100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 range = $25 - $550</a:t>
            </a:r>
            <a:endParaRPr/>
          </a:p>
        </p:txBody>
      </p:sp>
      <p:graphicFrame>
        <p:nvGraphicFramePr>
          <p:cNvPr id="485" name="Google Shape;485;p33"/>
          <p:cNvGraphicFramePr/>
          <p:nvPr/>
        </p:nvGraphicFramePr>
        <p:xfrm>
          <a:off x="5570575" y="160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1338800"/>
                <a:gridCol w="1404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Fare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Protection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6" name="Google Shape;486;p33"/>
          <p:cNvSpPr txBox="1"/>
          <p:nvPr/>
        </p:nvSpPr>
        <p:spPr>
          <a:xfrm>
            <a:off x="890925" y="4432375"/>
            <a:ext cx="4779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Maximum Revenue = $</a:t>
            </a:r>
            <a:r>
              <a:rPr lang="en-GB">
                <a:highlight>
                  <a:srgbClr val="FFFFFF"/>
                </a:highlight>
              </a:rPr>
              <a:t>3870.57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% Increase in Revenue compared to baseline = -23.58%</a:t>
            </a:r>
            <a:endParaRPr/>
          </a:p>
        </p:txBody>
      </p:sp>
      <p:sp>
        <p:nvSpPr>
          <p:cNvPr id="487" name="Google Shape;487;p33"/>
          <p:cNvSpPr txBox="1"/>
          <p:nvPr>
            <p:ph idx="1" type="body"/>
          </p:nvPr>
        </p:nvSpPr>
        <p:spPr>
          <a:xfrm>
            <a:off x="1303800" y="897725"/>
            <a:ext cx="16572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 1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>
            <p:ph type="title"/>
          </p:nvPr>
        </p:nvSpPr>
        <p:spPr>
          <a:xfrm>
            <a:off x="1303800" y="511750"/>
            <a:ext cx="35535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‘Lazy’ </a:t>
            </a:r>
            <a:r>
              <a:rPr lang="en-GB" sz="1900">
                <a:latin typeface="Arial"/>
                <a:ea typeface="Arial"/>
                <a:cs typeface="Arial"/>
                <a:sym typeface="Arial"/>
              </a:rPr>
              <a:t>Mike’s Revenue Model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890925" y="4432375"/>
            <a:ext cx="4779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Maximum Revenue = $</a:t>
            </a:r>
            <a:r>
              <a:rPr lang="en-GB">
                <a:highlight>
                  <a:srgbClr val="FFFFFF"/>
                </a:highlight>
              </a:rPr>
              <a:t>3988.11</a:t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% Increase in Revenue compared to baseline = -21.26%</a:t>
            </a:r>
            <a:endParaRPr/>
          </a:p>
        </p:txBody>
      </p:sp>
      <p:sp>
        <p:nvSpPr>
          <p:cNvPr id="495" name="Google Shape;495;p34"/>
          <p:cNvSpPr txBox="1"/>
          <p:nvPr>
            <p:ph idx="1" type="body"/>
          </p:nvPr>
        </p:nvSpPr>
        <p:spPr>
          <a:xfrm>
            <a:off x="1303800" y="897725"/>
            <a:ext cx="16572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 2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4979700" y="233025"/>
            <a:ext cx="4164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Number of fare classes = 8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Fares = [400, 220, 150, 120, 90, 85, 50, 45]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Capacity = 100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Fare range = $25 - $550</a:t>
            </a:r>
            <a:endParaRPr/>
          </a:p>
        </p:txBody>
      </p:sp>
      <p:graphicFrame>
        <p:nvGraphicFramePr>
          <p:cNvPr id="497" name="Google Shape;497;p34"/>
          <p:cNvGraphicFramePr/>
          <p:nvPr/>
        </p:nvGraphicFramePr>
        <p:xfrm>
          <a:off x="5690425" y="142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1338800"/>
                <a:gridCol w="1404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Fare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Protection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8" name="Google Shape;4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00" y="1424825"/>
            <a:ext cx="4991250" cy="31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see the survey result!</a:t>
            </a:r>
            <a:endParaRPr/>
          </a:p>
        </p:txBody>
      </p:sp>
      <p:sp>
        <p:nvSpPr>
          <p:cNvPr id="505" name="Google Shape;505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775" y="828800"/>
            <a:ext cx="3741825" cy="38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3897">
            <a:off x="3883815" y="2928967"/>
            <a:ext cx="3881596" cy="18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79" y="11"/>
            <a:ext cx="3274175" cy="17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2619">
            <a:off x="350418" y="783531"/>
            <a:ext cx="4951665" cy="267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400" y="2681450"/>
            <a:ext cx="3517951" cy="24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55074">
            <a:off x="4024770" y="1043639"/>
            <a:ext cx="4874335" cy="231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2875" y="3936275"/>
            <a:ext cx="3371125" cy="12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6976" y="-4"/>
            <a:ext cx="5177025" cy="16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 txBox="1"/>
          <p:nvPr>
            <p:ph type="title"/>
          </p:nvPr>
        </p:nvSpPr>
        <p:spPr>
          <a:xfrm>
            <a:off x="1347300" y="217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gets the bonus????</a:t>
            </a:r>
            <a:endParaRPr/>
          </a:p>
        </p:txBody>
      </p:sp>
      <p:sp>
        <p:nvSpPr>
          <p:cNvPr id="511" name="Google Shape;511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512" name="Google Shape;512;p36"/>
          <p:cNvGraphicFramePr/>
          <p:nvPr/>
        </p:nvGraphicFramePr>
        <p:xfrm>
          <a:off x="123375" y="72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{968B4DCC-0196-4214-AA65-C4AE6E9B4252}</a:tableStyleId>
              </a:tblPr>
              <a:tblGrid>
                <a:gridCol w="623350"/>
                <a:gridCol w="3063800"/>
                <a:gridCol w="2842100"/>
                <a:gridCol w="1974400"/>
              </a:tblGrid>
              <a:tr h="4070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Mark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Gabi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Mike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992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Generating higher revenue when demands can be forecasted.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Can perform better for short-term planning purposes.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method can potentially estimate revenue values more closer to the actual demand. 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Might work if the demand is unknown.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Aggregated benefits from both Mark and Gabi’s idea. 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Can potentially work for long-term purposes since the demand cannot be accurately forecasted.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4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EMSR-a will calculate protection limits that are too conservative. In other words, it will reserve too many seats for the higher fares, thereby rejecting too many low fare bookings. </a:t>
                      </a:r>
                      <a:endParaRPr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Customer arriving order unknown.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Can result in lower revenue values if the expected revenue curves are very steep.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Might generate less revenue compared to EMSR-a method.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/>
          <p:nvPr>
            <p:ph type="title"/>
          </p:nvPr>
        </p:nvSpPr>
        <p:spPr>
          <a:xfrm>
            <a:off x="1303800" y="598575"/>
            <a:ext cx="70305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of Findings: Short term</a:t>
            </a:r>
            <a:endParaRPr/>
          </a:p>
        </p:txBody>
      </p:sp>
      <p:sp>
        <p:nvSpPr>
          <p:cNvPr id="518" name="Google Shape;518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9" name="Google Shape;5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88" y="1398475"/>
            <a:ext cx="2288718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42" y="1398475"/>
            <a:ext cx="2257737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7"/>
          <p:cNvPicPr preferRelativeResize="0"/>
          <p:nvPr/>
        </p:nvPicPr>
        <p:blipFill rotWithShape="1">
          <a:blip r:embed="rId5">
            <a:alphaModFix/>
          </a:blip>
          <a:srcRect b="-2340" l="0" r="0" t="2340"/>
          <a:stretch/>
        </p:blipFill>
        <p:spPr>
          <a:xfrm>
            <a:off x="5887925" y="1344225"/>
            <a:ext cx="2813225" cy="3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7"/>
          <p:cNvSpPr txBox="1"/>
          <p:nvPr/>
        </p:nvSpPr>
        <p:spPr>
          <a:xfrm>
            <a:off x="6940650" y="4691700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Lazy Mike</a:t>
            </a: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4358850" y="4634825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Gabi</a:t>
            </a:r>
            <a:endParaRPr/>
          </a:p>
        </p:txBody>
      </p:sp>
      <p:sp>
        <p:nvSpPr>
          <p:cNvPr id="524" name="Google Shape;524;p37"/>
          <p:cNvSpPr txBox="1"/>
          <p:nvPr/>
        </p:nvSpPr>
        <p:spPr>
          <a:xfrm>
            <a:off x="1754925" y="4660775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</a:t>
            </a:r>
            <a:endParaRPr/>
          </a:p>
        </p:txBody>
      </p:sp>
      <p:pic>
        <p:nvPicPr>
          <p:cNvPr id="525" name="Google Shape;5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600" y="1993750"/>
            <a:ext cx="1853352" cy="11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4025" y="2385878"/>
            <a:ext cx="884200" cy="106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8"/>
          <p:cNvSpPr txBox="1"/>
          <p:nvPr>
            <p:ph type="title"/>
          </p:nvPr>
        </p:nvSpPr>
        <p:spPr>
          <a:xfrm>
            <a:off x="1303800" y="598575"/>
            <a:ext cx="70305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of Findings: Long Term</a:t>
            </a:r>
            <a:endParaRPr/>
          </a:p>
        </p:txBody>
      </p:sp>
      <p:sp>
        <p:nvSpPr>
          <p:cNvPr id="532" name="Google Shape;532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88" y="1398475"/>
            <a:ext cx="2288718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42" y="1398475"/>
            <a:ext cx="2257737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8"/>
          <p:cNvPicPr preferRelativeResize="0"/>
          <p:nvPr/>
        </p:nvPicPr>
        <p:blipFill rotWithShape="1">
          <a:blip r:embed="rId5">
            <a:alphaModFix/>
          </a:blip>
          <a:srcRect b="-2340" l="0" r="0" t="2340"/>
          <a:stretch/>
        </p:blipFill>
        <p:spPr>
          <a:xfrm>
            <a:off x="5887925" y="1344225"/>
            <a:ext cx="2813225" cy="3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8"/>
          <p:cNvSpPr txBox="1"/>
          <p:nvPr/>
        </p:nvSpPr>
        <p:spPr>
          <a:xfrm>
            <a:off x="6940650" y="4691700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Lazy Mike</a:t>
            </a:r>
            <a:endParaRPr/>
          </a:p>
        </p:txBody>
      </p:sp>
      <p:sp>
        <p:nvSpPr>
          <p:cNvPr id="537" name="Google Shape;537;p38"/>
          <p:cNvSpPr txBox="1"/>
          <p:nvPr/>
        </p:nvSpPr>
        <p:spPr>
          <a:xfrm>
            <a:off x="4358850" y="4634825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Gabi</a:t>
            </a:r>
            <a:endParaRPr/>
          </a:p>
        </p:txBody>
      </p:sp>
      <p:sp>
        <p:nvSpPr>
          <p:cNvPr id="538" name="Google Shape;538;p38"/>
          <p:cNvSpPr txBox="1"/>
          <p:nvPr/>
        </p:nvSpPr>
        <p:spPr>
          <a:xfrm>
            <a:off x="1754925" y="4660775"/>
            <a:ext cx="1530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</a:t>
            </a:r>
            <a:endParaRPr/>
          </a:p>
        </p:txBody>
      </p:sp>
      <p:pic>
        <p:nvPicPr>
          <p:cNvPr id="539" name="Google Shape;53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775" y="1983838"/>
            <a:ext cx="1853352" cy="11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8638" y="2495553"/>
            <a:ext cx="884200" cy="106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953500" y="1923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Q &amp; A</a:t>
            </a:r>
            <a:endParaRPr sz="6900"/>
          </a:p>
        </p:txBody>
      </p:sp>
      <p:grpSp>
        <p:nvGrpSpPr>
          <p:cNvPr id="546" name="Google Shape;546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47" name="Google Shape;547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5" name="Google Shape;555;p3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3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57" name="Google Shape;557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1" name="Google Shape;561;p3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3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64" name="Google Shape;564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8" name="Google Shape;568;p3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9" name="Google Shape;569;p3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3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71" name="Google Shape;571;p3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76" name="Google Shape;576;p3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3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78" name="Google Shape;578;p3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0" name="Google Shape;580;p3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1" name="Google Shape;581;p3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82" name="Google Shape;582;p3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0" name="Google Shape;590;p3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1" name="Google Shape;59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7" name="Google Shape;597;p40"/>
          <p:cNvSpPr txBox="1"/>
          <p:nvPr>
            <p:ph type="title"/>
          </p:nvPr>
        </p:nvSpPr>
        <p:spPr>
          <a:xfrm>
            <a:off x="764675" y="350250"/>
            <a:ext cx="70389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598" name="Google Shape;598;p40"/>
          <p:cNvSpPr txBox="1"/>
          <p:nvPr/>
        </p:nvSpPr>
        <p:spPr>
          <a:xfrm>
            <a:off x="713750" y="1283150"/>
            <a:ext cx="62634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http://leea.recherche.enac.fr/Enseignements/PricingRM2011.pdf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https://en.wikipedia.org/wiki/Expected_marginal_seat_revenue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https://edition.cnn.com/travel/article/airline-pricing-secrets/index.html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https://www.news.com.au/travel/travel-advice/flights/remembering-the-ghosts-of-airlines-past/news-story/2a6255786d6c4facc9f33bb1092a10a3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https://isis.tu-berlin.de/pluginfile.php/972736/mod_resource/content/2/07082018_Topic_Revenue_Management.pdf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>
            <p:ph type="title"/>
          </p:nvPr>
        </p:nvSpPr>
        <p:spPr>
          <a:xfrm>
            <a:off x="879875" y="75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Industry at a glance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58" name="Google Shape;358;p19"/>
          <p:cNvSpPr txBox="1"/>
          <p:nvPr>
            <p:ph idx="4294967295" type="body"/>
          </p:nvPr>
        </p:nvSpPr>
        <p:spPr>
          <a:xfrm>
            <a:off x="640900" y="1672650"/>
            <a:ext cx="70305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000000"/>
                </a:solidFill>
              </a:rPr>
              <a:t>“Airline industries have strictly proven themselves to be </a:t>
            </a:r>
            <a:r>
              <a:rPr b="1" lang="en-GB" sz="2100">
                <a:solidFill>
                  <a:srgbClr val="FF0000"/>
                </a:solidFill>
              </a:rPr>
              <a:t>historical laggards</a:t>
            </a:r>
            <a:r>
              <a:rPr b="1" lang="en-GB" sz="2100">
                <a:solidFill>
                  <a:srgbClr val="000000"/>
                </a:solidFill>
              </a:rPr>
              <a:t> and are prone to serious bankruptcies”</a:t>
            </a:r>
            <a:endParaRPr b="1" sz="2100">
              <a:solidFill>
                <a:srgbClr val="000000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000000"/>
                </a:solidFill>
              </a:rPr>
              <a:t>“It’s one of the most enduring folk wisdom dicta in all of commerce that the airline industry, in its history has </a:t>
            </a:r>
            <a:r>
              <a:rPr b="1" lang="en-GB" sz="2100">
                <a:solidFill>
                  <a:srgbClr val="FF0000"/>
                </a:solidFill>
              </a:rPr>
              <a:t>never made money</a:t>
            </a:r>
            <a:r>
              <a:rPr b="1" lang="en-GB" sz="2100">
                <a:solidFill>
                  <a:srgbClr val="000000"/>
                </a:solidFill>
              </a:rPr>
              <a:t>”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359" name="Google Shape;35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/>
          <p:nvPr>
            <p:ph type="title"/>
          </p:nvPr>
        </p:nvSpPr>
        <p:spPr>
          <a:xfrm>
            <a:off x="1125500" y="636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Pre-</a:t>
            </a:r>
            <a:r>
              <a:rPr lang="en-GB" sz="4600"/>
              <a:t>requisites</a:t>
            </a:r>
            <a:r>
              <a:rPr lang="en-GB" sz="4600"/>
              <a:t> </a:t>
            </a:r>
            <a:endParaRPr sz="4600"/>
          </a:p>
        </p:txBody>
      </p:sp>
      <p:sp>
        <p:nvSpPr>
          <p:cNvPr id="365" name="Google Shape;365;p20"/>
          <p:cNvSpPr txBox="1"/>
          <p:nvPr/>
        </p:nvSpPr>
        <p:spPr>
          <a:xfrm>
            <a:off x="961800" y="1827500"/>
            <a:ext cx="72204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EMSR</a:t>
            </a:r>
            <a:endParaRPr sz="2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Demand Curves</a:t>
            </a:r>
            <a:endParaRPr sz="2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Consumer Surplus</a:t>
            </a:r>
            <a:endParaRPr sz="2600"/>
          </a:p>
        </p:txBody>
      </p:sp>
      <p:sp>
        <p:nvSpPr>
          <p:cNvPr id="366" name="Google Shape;3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7" name="Google Shape;367;p20"/>
          <p:cNvSpPr txBox="1"/>
          <p:nvPr/>
        </p:nvSpPr>
        <p:spPr>
          <a:xfrm>
            <a:off x="431100" y="4421000"/>
            <a:ext cx="6263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Jupyter Notebook: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https://www.kaggle.com/keshik/tub-c6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900" y="3102625"/>
            <a:ext cx="1954200" cy="19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type="title"/>
          </p:nvPr>
        </p:nvSpPr>
        <p:spPr>
          <a:xfrm>
            <a:off x="762475" y="381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Expected Marginal Seat Revenue version-a (EMSR-a)</a:t>
            </a:r>
            <a:endParaRPr sz="2400"/>
          </a:p>
        </p:txBody>
      </p:sp>
      <p:sp>
        <p:nvSpPr>
          <p:cNvPr id="374" name="Google Shape;3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21"/>
          <p:cNvSpPr txBox="1"/>
          <p:nvPr>
            <p:ph idx="4294967295" type="body"/>
          </p:nvPr>
        </p:nvSpPr>
        <p:spPr>
          <a:xfrm>
            <a:off x="830825" y="1531925"/>
            <a:ext cx="58773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It is a statistical model that tries to maximize </a:t>
            </a:r>
            <a:r>
              <a:rPr lang="en-GB" sz="1800">
                <a:solidFill>
                  <a:srgbClr val="000000"/>
                </a:solidFill>
              </a:rPr>
              <a:t>revenue</a:t>
            </a:r>
            <a:r>
              <a:rPr lang="en-GB" sz="1800">
                <a:solidFill>
                  <a:srgbClr val="000000"/>
                </a:solidFill>
              </a:rPr>
              <a:t> by applying </a:t>
            </a:r>
            <a:r>
              <a:rPr lang="en-GB" sz="1800">
                <a:solidFill>
                  <a:srgbClr val="FF0000"/>
                </a:solidFill>
              </a:rPr>
              <a:t>booking limit / protection levels</a:t>
            </a:r>
            <a:r>
              <a:rPr lang="en-GB" sz="1800">
                <a:solidFill>
                  <a:srgbClr val="FF0000"/>
                </a:solidFill>
              </a:rPr>
              <a:t> to seats. 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The basic idea of a booking limit is to </a:t>
            </a:r>
            <a:r>
              <a:rPr lang="en-GB" sz="1800">
                <a:solidFill>
                  <a:srgbClr val="FF0000"/>
                </a:solidFill>
              </a:rPr>
              <a:t>avoid selling a seat </a:t>
            </a:r>
            <a:r>
              <a:rPr lang="en-GB" sz="1800">
                <a:solidFill>
                  <a:srgbClr val="000000"/>
                </a:solidFill>
              </a:rPr>
              <a:t>to a customer with lower purchase power compared against high purchase power customer.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FF0000"/>
                </a:solidFill>
              </a:rPr>
              <a:t>One protects the higher class</a:t>
            </a:r>
            <a:r>
              <a:rPr lang="en-GB" sz="1800">
                <a:solidFill>
                  <a:srgbClr val="000000"/>
                </a:solidFill>
              </a:rPr>
              <a:t> (one keep seats for H) until the “expected value of the seat in class H” goes below the price of the seat in class L where H is the higher fare class.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AD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idx="4294967295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Arial"/>
                <a:ea typeface="Arial"/>
                <a:cs typeface="Arial"/>
                <a:sym typeface="Arial"/>
              </a:rPr>
              <a:t>EMSR ??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 txBox="1"/>
          <p:nvPr/>
        </p:nvSpPr>
        <p:spPr>
          <a:xfrm>
            <a:off x="1303800" y="1544250"/>
            <a:ext cx="7003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</a:rPr>
              <a:t>Statistical Model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</a:rPr>
              <a:t>Protection Levels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</a:endParaRPr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126" y="1228138"/>
            <a:ext cx="1811849" cy="18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3"/>
          <p:cNvSpPr txBox="1"/>
          <p:nvPr/>
        </p:nvSpPr>
        <p:spPr>
          <a:xfrm>
            <a:off x="1339800" y="3234425"/>
            <a:ext cx="6464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</a:rPr>
              <a:t>Understanding Consumers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</a:rPr>
              <a:t>Price Discrimination</a:t>
            </a:r>
            <a:endParaRPr b="1" sz="25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</a:rPr>
              <a:t>Exploit consumers surplus</a:t>
            </a:r>
            <a:endParaRPr b="1" sz="2500">
              <a:solidFill>
                <a:schemeClr val="dk2"/>
              </a:solidFill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325" y="3280038"/>
            <a:ext cx="1313224" cy="12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1057875"/>
            <a:ext cx="8658225" cy="39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4"/>
          <p:cNvSpPr txBox="1"/>
          <p:nvPr>
            <p:ph idx="2" type="title"/>
          </p:nvPr>
        </p:nvSpPr>
        <p:spPr>
          <a:xfrm>
            <a:off x="1297500" y="459500"/>
            <a:ext cx="72828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Demand Curves and Consumer Surplus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404" name="Google Shape;404;p25"/>
          <p:cNvSpPr txBox="1"/>
          <p:nvPr>
            <p:ph idx="1" type="body"/>
          </p:nvPr>
        </p:nvSpPr>
        <p:spPr>
          <a:xfrm>
            <a:off x="4401750" y="909525"/>
            <a:ext cx="4318500" cy="301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000000"/>
                </a:solidFill>
              </a:rPr>
              <a:t>Air Innovation</a:t>
            </a:r>
            <a:r>
              <a:rPr lang="en-GB" sz="1600">
                <a:solidFill>
                  <a:srgbClr val="000000"/>
                </a:solidFill>
              </a:rPr>
              <a:t> wants to be </a:t>
            </a:r>
            <a:r>
              <a:rPr b="1" lang="en-GB" sz="1600">
                <a:solidFill>
                  <a:srgbClr val="FF0000"/>
                </a:solidFill>
              </a:rPr>
              <a:t>pioneer in the air transport industry</a:t>
            </a:r>
            <a:r>
              <a:rPr lang="en-GB" sz="1600">
                <a:solidFill>
                  <a:srgbClr val="000000"/>
                </a:solidFill>
              </a:rPr>
              <a:t> by creating a  new sales strategy that gives them an advantage over its competitors. Therefore they started and in-house competition were all employees have the possibility of submitting proposals. The proposals have to focus on strategies  that helps </a:t>
            </a:r>
            <a:r>
              <a:rPr b="1" lang="en-GB" sz="1600">
                <a:solidFill>
                  <a:srgbClr val="FF0000"/>
                </a:solidFill>
              </a:rPr>
              <a:t>exploits the consumers “willingness to pay”</a:t>
            </a:r>
            <a:r>
              <a:rPr lang="en-GB" sz="1600">
                <a:solidFill>
                  <a:srgbClr val="000000"/>
                </a:solidFill>
              </a:rPr>
              <a:t> and the employee with the best proposal will receive a </a:t>
            </a:r>
            <a:r>
              <a:rPr b="1" lang="en-GB" sz="1600">
                <a:solidFill>
                  <a:srgbClr val="FF0000"/>
                </a:solidFill>
              </a:rPr>
              <a:t>juicy bonus</a:t>
            </a:r>
            <a:r>
              <a:rPr lang="en-GB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5" name="Google Shape;4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